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58" r:id="rId15"/>
    <p:sldId id="259" r:id="rId16"/>
    <p:sldId id="260" r:id="rId17"/>
    <p:sldId id="264" r:id="rId1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3"/>
    <p:restoredTop sz="94637"/>
  </p:normalViewPr>
  <p:slideViewPr>
    <p:cSldViewPr snapToGrid="0" snapToObjects="1">
      <p:cViewPr varScale="1">
        <p:scale>
          <a:sx n="75" d="100"/>
          <a:sy n="75" d="100"/>
        </p:scale>
        <p:origin x="51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Klikken om de titelstijl van het model te bewerken</a:t>
            </a:r>
            <a:endParaRPr lang="en-GB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Klikken om de ondertitelstijl van het model te bewerken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9A160-0496-2747-B003-56E753E2131E}" type="datetimeFigureOut">
              <a:rPr lang="en-GB" smtClean="0"/>
              <a:t>28/11/2017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EF708-AF3D-194D-9AC4-052DE7D067EB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4094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Klikken om de titelstijl van het model te bewerken</a:t>
            </a:r>
            <a:endParaRPr lang="en-GB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Klikken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9A160-0496-2747-B003-56E753E2131E}" type="datetimeFigureOut">
              <a:rPr lang="en-GB" smtClean="0"/>
              <a:t>28/11/2017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EF708-AF3D-194D-9AC4-052DE7D067EB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0691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Klikken om de titelstijl van het model te bewerken</a:t>
            </a:r>
            <a:endParaRPr lang="en-GB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Klikken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9A160-0496-2747-B003-56E753E2131E}" type="datetimeFigureOut">
              <a:rPr lang="en-GB" smtClean="0"/>
              <a:t>28/11/2017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EF708-AF3D-194D-9AC4-052DE7D067EB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8138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Klikken om de titelstijl van het model te bewerken</a:t>
            </a:r>
            <a:endParaRPr lang="en-GB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Klikken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9A160-0496-2747-B003-56E753E2131E}" type="datetimeFigureOut">
              <a:rPr lang="en-GB" smtClean="0"/>
              <a:t>28/11/2017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EF708-AF3D-194D-9AC4-052DE7D067EB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0986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Klikken om de titelstijl van het model te bewerken</a:t>
            </a:r>
            <a:endParaRPr lang="en-GB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Klikken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9A160-0496-2747-B003-56E753E2131E}" type="datetimeFigureOut">
              <a:rPr lang="en-GB" smtClean="0"/>
              <a:t>28/11/2017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EF708-AF3D-194D-9AC4-052DE7D067EB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4011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Klikken om de titelstijl van het model te bewerken</a:t>
            </a:r>
            <a:endParaRPr lang="en-GB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Klikken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Klikken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9A160-0496-2747-B003-56E753E2131E}" type="datetimeFigureOut">
              <a:rPr lang="en-GB" smtClean="0"/>
              <a:t>28/11/2017</a:t>
            </a:fld>
            <a:endParaRPr lang="en-GB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EF708-AF3D-194D-9AC4-052DE7D067EB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1881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Klikken om de titelstijl van het model te bewerken</a:t>
            </a:r>
            <a:endParaRPr lang="en-GB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Klikken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Klikken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Klikken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9A160-0496-2747-B003-56E753E2131E}" type="datetimeFigureOut">
              <a:rPr lang="en-GB" smtClean="0"/>
              <a:t>28/11/2017</a:t>
            </a:fld>
            <a:endParaRPr lang="en-GB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EF708-AF3D-194D-9AC4-052DE7D067EB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5267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Klikken om de titelstijl van het model te bewerken</a:t>
            </a:r>
            <a:endParaRPr lang="en-GB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9A160-0496-2747-B003-56E753E2131E}" type="datetimeFigureOut">
              <a:rPr lang="en-GB" smtClean="0"/>
              <a:t>28/11/2017</a:t>
            </a:fld>
            <a:endParaRPr lang="en-GB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EF708-AF3D-194D-9AC4-052DE7D067EB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774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9A160-0496-2747-B003-56E753E2131E}" type="datetimeFigureOut">
              <a:rPr lang="en-GB" smtClean="0"/>
              <a:t>28/11/2017</a:t>
            </a:fld>
            <a:endParaRPr lang="en-GB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EF708-AF3D-194D-9AC4-052DE7D067EB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4099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Klikken om de titelstijl van het model te bewerken</a:t>
            </a:r>
            <a:endParaRPr lang="en-GB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Klikken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9A160-0496-2747-B003-56E753E2131E}" type="datetimeFigureOut">
              <a:rPr lang="en-GB" smtClean="0"/>
              <a:t>28/11/2017</a:t>
            </a:fld>
            <a:endParaRPr lang="en-GB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EF708-AF3D-194D-9AC4-052DE7D067EB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5571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Klikken om de titelstijl van het model te bewerken</a:t>
            </a:r>
            <a:endParaRPr lang="en-GB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9A160-0496-2747-B003-56E753E2131E}" type="datetimeFigureOut">
              <a:rPr lang="en-GB" smtClean="0"/>
              <a:t>28/11/2017</a:t>
            </a:fld>
            <a:endParaRPr lang="en-GB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EF708-AF3D-194D-9AC4-052DE7D067EB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6797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Klikken om de titelstijl van het model te bewerken</a:t>
            </a:r>
            <a:endParaRPr lang="en-GB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Klikken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19A160-0496-2747-B003-56E753E2131E}" type="datetimeFigureOut">
              <a:rPr lang="en-GB" smtClean="0"/>
              <a:t>28/11/2017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EF708-AF3D-194D-9AC4-052DE7D067EB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4454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 smtClean="0"/>
              <a:t>Restaurantspel</a:t>
            </a:r>
            <a:r>
              <a:rPr lang="en-GB" dirty="0" smtClean="0"/>
              <a:t> + </a:t>
            </a:r>
            <a:r>
              <a:rPr lang="en-GB" dirty="0" err="1" smtClean="0"/>
              <a:t>nakijken</a:t>
            </a:r>
            <a:r>
              <a:rPr lang="en-GB" dirty="0" smtClean="0"/>
              <a:t> </a:t>
            </a:r>
            <a:r>
              <a:rPr lang="en-GB" dirty="0" err="1" smtClean="0"/>
              <a:t>huiswerk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17363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41547"/>
          <a:stretch/>
        </p:blipFill>
        <p:spPr>
          <a:xfrm>
            <a:off x="0" y="1"/>
            <a:ext cx="12192000" cy="175260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2998329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3"/>
          <a:srcRect r="452" b="65815"/>
          <a:stretch/>
        </p:blipFill>
        <p:spPr>
          <a:xfrm>
            <a:off x="0" y="2830618"/>
            <a:ext cx="11201400" cy="1474682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3"/>
          <a:srcRect r="339" b="32252"/>
          <a:stretch/>
        </p:blipFill>
        <p:spPr>
          <a:xfrm>
            <a:off x="0" y="2830618"/>
            <a:ext cx="11214100" cy="2922482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3"/>
          <a:srcRect r="339" b="21654"/>
          <a:stretch/>
        </p:blipFill>
        <p:spPr>
          <a:xfrm>
            <a:off x="0" y="2830618"/>
            <a:ext cx="11214100" cy="3379682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830618"/>
            <a:ext cx="11252200" cy="4313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109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9336"/>
          <a:stretch/>
        </p:blipFill>
        <p:spPr>
          <a:xfrm>
            <a:off x="0" y="0"/>
            <a:ext cx="12192000" cy="118110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44451"/>
          <a:stretch/>
        </p:blipFill>
        <p:spPr>
          <a:xfrm>
            <a:off x="0" y="0"/>
            <a:ext cx="12192000" cy="317500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16231"/>
          <a:stretch/>
        </p:blipFill>
        <p:spPr>
          <a:xfrm>
            <a:off x="0" y="0"/>
            <a:ext cx="12192000" cy="478790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5715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3254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65842"/>
          <a:stretch/>
        </p:blipFill>
        <p:spPr>
          <a:xfrm>
            <a:off x="0" y="0"/>
            <a:ext cx="12192000" cy="92710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48528"/>
          <a:stretch/>
        </p:blipFill>
        <p:spPr>
          <a:xfrm>
            <a:off x="0" y="0"/>
            <a:ext cx="12192000" cy="139700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36830"/>
          <a:stretch/>
        </p:blipFill>
        <p:spPr>
          <a:xfrm>
            <a:off x="0" y="0"/>
            <a:ext cx="12192000" cy="171450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271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8926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4003"/>
          <a:stretch/>
        </p:blipFill>
        <p:spPr>
          <a:xfrm>
            <a:off x="0" y="-1"/>
            <a:ext cx="11353800" cy="1104901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63777"/>
          <a:stretch/>
        </p:blipFill>
        <p:spPr>
          <a:xfrm>
            <a:off x="0" y="-1"/>
            <a:ext cx="11353800" cy="2501901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56054"/>
          <a:stretch/>
        </p:blipFill>
        <p:spPr>
          <a:xfrm>
            <a:off x="0" y="-1"/>
            <a:ext cx="11353800" cy="303530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50721"/>
          <a:stretch/>
        </p:blipFill>
        <p:spPr>
          <a:xfrm>
            <a:off x="0" y="-1"/>
            <a:ext cx="11353800" cy="3403601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38218"/>
          <a:stretch/>
        </p:blipFill>
        <p:spPr>
          <a:xfrm>
            <a:off x="0" y="-1"/>
            <a:ext cx="11353800" cy="4267201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24060"/>
          <a:stretch/>
        </p:blipFill>
        <p:spPr>
          <a:xfrm>
            <a:off x="0" y="-1"/>
            <a:ext cx="11353800" cy="5245101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11556"/>
          <a:stretch/>
        </p:blipFill>
        <p:spPr>
          <a:xfrm>
            <a:off x="0" y="-1"/>
            <a:ext cx="11353800" cy="6108701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1353800" cy="6906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3215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8737" y="833548"/>
            <a:ext cx="7394526" cy="4772830"/>
          </a:xfrm>
        </p:spPr>
      </p:pic>
    </p:spTree>
    <p:extLst>
      <p:ext uri="{BB962C8B-B14F-4D97-AF65-F5344CB8AC3E}">
        <p14:creationId xmlns:p14="http://schemas.microsoft.com/office/powerpoint/2010/main" val="15252131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298" y="1389526"/>
            <a:ext cx="9889404" cy="4351338"/>
          </a:xfrm>
        </p:spPr>
      </p:pic>
    </p:spTree>
    <p:extLst>
      <p:ext uri="{BB962C8B-B14F-4D97-AF65-F5344CB8AC3E}">
        <p14:creationId xmlns:p14="http://schemas.microsoft.com/office/powerpoint/2010/main" val="18920132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Let-op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err="1" smtClean="0"/>
              <a:t>Een</a:t>
            </a:r>
            <a:r>
              <a:rPr lang="en-GB" dirty="0" smtClean="0"/>
              <a:t> </a:t>
            </a:r>
            <a:r>
              <a:rPr lang="en-GB" dirty="0" err="1" smtClean="0"/>
              <a:t>hoge</a:t>
            </a:r>
            <a:r>
              <a:rPr lang="en-GB" dirty="0" smtClean="0"/>
              <a:t> </a:t>
            </a:r>
            <a:r>
              <a:rPr lang="en-GB" dirty="0" err="1" smtClean="0"/>
              <a:t>prijs</a:t>
            </a:r>
            <a:r>
              <a:rPr lang="en-GB" dirty="0" smtClean="0"/>
              <a:t> </a:t>
            </a:r>
            <a:r>
              <a:rPr lang="en-GB" dirty="0" err="1" smtClean="0"/>
              <a:t>betekent</a:t>
            </a:r>
            <a:r>
              <a:rPr lang="en-GB" dirty="0" smtClean="0"/>
              <a:t> minder </a:t>
            </a:r>
            <a:r>
              <a:rPr lang="en-GB" dirty="0" err="1" smtClean="0"/>
              <a:t>gasten</a:t>
            </a:r>
            <a:r>
              <a:rPr lang="en-GB" dirty="0" smtClean="0"/>
              <a:t> in je restaurant (</a:t>
            </a:r>
            <a:r>
              <a:rPr lang="en-GB" dirty="0" err="1" smtClean="0"/>
              <a:t>zie</a:t>
            </a:r>
            <a:r>
              <a:rPr lang="en-GB" dirty="0" smtClean="0"/>
              <a:t> de </a:t>
            </a:r>
            <a:r>
              <a:rPr lang="en-GB" b="1" dirty="0" err="1" smtClean="0">
                <a:solidFill>
                  <a:srgbClr val="7030A0"/>
                </a:solidFill>
              </a:rPr>
              <a:t>vraaglijn</a:t>
            </a:r>
            <a:r>
              <a:rPr lang="en-GB" dirty="0" smtClean="0"/>
              <a:t>)</a:t>
            </a:r>
          </a:p>
          <a:p>
            <a:r>
              <a:rPr lang="en-GB" dirty="0" err="1" smtClean="0"/>
              <a:t>Bij</a:t>
            </a:r>
            <a:r>
              <a:rPr lang="en-GB" dirty="0" smtClean="0"/>
              <a:t> </a:t>
            </a:r>
            <a:r>
              <a:rPr lang="en-GB" dirty="0" err="1" smtClean="0"/>
              <a:t>een</a:t>
            </a:r>
            <a:r>
              <a:rPr lang="en-GB" dirty="0" smtClean="0"/>
              <a:t> (</a:t>
            </a:r>
            <a:r>
              <a:rPr lang="en-GB" dirty="0" err="1" smtClean="0"/>
              <a:t>te</a:t>
            </a:r>
            <a:r>
              <a:rPr lang="en-GB" dirty="0" smtClean="0"/>
              <a:t>) </a:t>
            </a:r>
            <a:r>
              <a:rPr lang="en-GB" dirty="0" err="1" smtClean="0"/>
              <a:t>lage</a:t>
            </a:r>
            <a:r>
              <a:rPr lang="en-GB" dirty="0" smtClean="0"/>
              <a:t> </a:t>
            </a:r>
            <a:r>
              <a:rPr lang="en-GB" dirty="0" err="1" smtClean="0"/>
              <a:t>prijs</a:t>
            </a:r>
            <a:r>
              <a:rPr lang="en-GB" dirty="0" smtClean="0"/>
              <a:t> </a:t>
            </a:r>
            <a:r>
              <a:rPr lang="en-GB" dirty="0" err="1" smtClean="0"/>
              <a:t>maak</a:t>
            </a:r>
            <a:r>
              <a:rPr lang="en-GB" dirty="0" smtClean="0"/>
              <a:t> je </a:t>
            </a:r>
            <a:r>
              <a:rPr lang="en-GB" dirty="0" err="1" smtClean="0"/>
              <a:t>verlies</a:t>
            </a:r>
            <a:r>
              <a:rPr lang="en-GB" dirty="0" smtClean="0"/>
              <a:t>, </a:t>
            </a:r>
            <a:r>
              <a:rPr lang="en-GB" dirty="0" err="1" smtClean="0"/>
              <a:t>omdat</a:t>
            </a:r>
            <a:r>
              <a:rPr lang="en-GB" dirty="0" smtClean="0"/>
              <a:t> je </a:t>
            </a:r>
            <a:r>
              <a:rPr lang="en-GB" b="1" dirty="0" err="1" smtClean="0">
                <a:solidFill>
                  <a:srgbClr val="7030A0"/>
                </a:solidFill>
              </a:rPr>
              <a:t>bedrijfskosten</a:t>
            </a:r>
            <a:r>
              <a:rPr lang="en-GB" dirty="0" smtClean="0">
                <a:solidFill>
                  <a:srgbClr val="7030A0"/>
                </a:solidFill>
              </a:rPr>
              <a:t> </a:t>
            </a:r>
            <a:r>
              <a:rPr lang="en-GB" dirty="0" err="1" smtClean="0"/>
              <a:t>en</a:t>
            </a:r>
            <a:r>
              <a:rPr lang="en-GB" dirty="0" smtClean="0"/>
              <a:t> </a:t>
            </a:r>
            <a:r>
              <a:rPr lang="en-GB" b="1" dirty="0" err="1" smtClean="0">
                <a:solidFill>
                  <a:srgbClr val="7030A0"/>
                </a:solidFill>
              </a:rPr>
              <a:t>inkoopkosten</a:t>
            </a:r>
            <a:r>
              <a:rPr lang="en-GB" dirty="0" smtClean="0">
                <a:solidFill>
                  <a:srgbClr val="7030A0"/>
                </a:solidFill>
              </a:rPr>
              <a:t> </a:t>
            </a:r>
            <a:r>
              <a:rPr lang="en-GB" dirty="0" err="1" smtClean="0"/>
              <a:t>hebt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Tot slot: </a:t>
            </a:r>
            <a:r>
              <a:rPr lang="en-GB" dirty="0" err="1" smtClean="0"/>
              <a:t>bereken</a:t>
            </a:r>
            <a:r>
              <a:rPr lang="en-GB" dirty="0" smtClean="0"/>
              <a:t> </a:t>
            </a:r>
            <a:r>
              <a:rPr lang="en-GB" dirty="0" err="1" smtClean="0"/>
              <a:t>aan</a:t>
            </a:r>
            <a:r>
              <a:rPr lang="en-GB" dirty="0" smtClean="0"/>
              <a:t> het </a:t>
            </a:r>
            <a:r>
              <a:rPr lang="en-GB" dirty="0" err="1" smtClean="0"/>
              <a:t>einde</a:t>
            </a:r>
            <a:r>
              <a:rPr lang="en-GB" dirty="0" smtClean="0"/>
              <a:t> de </a:t>
            </a:r>
            <a:r>
              <a:rPr lang="en-GB" b="1" dirty="0" smtClean="0">
                <a:solidFill>
                  <a:srgbClr val="7030A0"/>
                </a:solidFill>
              </a:rPr>
              <a:t>break-</a:t>
            </a:r>
            <a:r>
              <a:rPr lang="en-GB" b="1" dirty="0" err="1" smtClean="0">
                <a:solidFill>
                  <a:srgbClr val="7030A0"/>
                </a:solidFill>
              </a:rPr>
              <a:t>evenafzet</a:t>
            </a:r>
            <a:r>
              <a:rPr lang="en-GB" b="1" dirty="0" smtClean="0">
                <a:solidFill>
                  <a:srgbClr val="7030A0"/>
                </a:solidFill>
              </a:rPr>
              <a:t> </a:t>
            </a:r>
            <a:r>
              <a:rPr lang="en-GB" dirty="0" err="1" smtClean="0"/>
              <a:t>en</a:t>
            </a:r>
            <a:r>
              <a:rPr lang="en-GB" dirty="0" smtClean="0"/>
              <a:t> </a:t>
            </a:r>
            <a:r>
              <a:rPr lang="en-GB" b="1" dirty="0" smtClean="0">
                <a:solidFill>
                  <a:srgbClr val="7030A0"/>
                </a:solidFill>
              </a:rPr>
              <a:t>break-even-</a:t>
            </a:r>
            <a:r>
              <a:rPr lang="en-GB" b="1" dirty="0" err="1" smtClean="0">
                <a:solidFill>
                  <a:srgbClr val="7030A0"/>
                </a:solidFill>
              </a:rPr>
              <a:t>omzet</a:t>
            </a:r>
            <a:r>
              <a:rPr lang="en-GB" dirty="0" smtClean="0"/>
              <a:t> in </a:t>
            </a:r>
            <a:r>
              <a:rPr lang="en-GB" dirty="0" err="1" smtClean="0"/>
              <a:t>jouw</a:t>
            </a:r>
            <a:r>
              <a:rPr lang="en-GB" dirty="0" smtClean="0"/>
              <a:t> restaurant.</a:t>
            </a:r>
          </a:p>
          <a:p>
            <a:endParaRPr lang="en-GB" dirty="0"/>
          </a:p>
          <a:p>
            <a:r>
              <a:rPr lang="en-GB" dirty="0" smtClean="0"/>
              <a:t>We </a:t>
            </a:r>
            <a:r>
              <a:rPr lang="en-GB" dirty="0" err="1" smtClean="0"/>
              <a:t>streven</a:t>
            </a:r>
            <a:r>
              <a:rPr lang="en-GB" dirty="0" smtClean="0"/>
              <a:t> </a:t>
            </a:r>
            <a:r>
              <a:rPr lang="en-GB" dirty="0" err="1" smtClean="0"/>
              <a:t>naar</a:t>
            </a:r>
            <a:r>
              <a:rPr lang="en-GB" dirty="0" smtClean="0"/>
              <a:t> </a:t>
            </a:r>
            <a:r>
              <a:rPr lang="en-GB" b="1" dirty="0" err="1" smtClean="0">
                <a:solidFill>
                  <a:srgbClr val="7030A0"/>
                </a:solidFill>
              </a:rPr>
              <a:t>maximale</a:t>
            </a:r>
            <a:r>
              <a:rPr lang="en-GB" b="1" dirty="0" smtClean="0">
                <a:solidFill>
                  <a:srgbClr val="7030A0"/>
                </a:solidFill>
              </a:rPr>
              <a:t> </a:t>
            </a:r>
            <a:r>
              <a:rPr lang="en-GB" b="1" dirty="0" err="1" smtClean="0">
                <a:solidFill>
                  <a:srgbClr val="7030A0"/>
                </a:solidFill>
              </a:rPr>
              <a:t>winst</a:t>
            </a:r>
            <a:r>
              <a:rPr lang="en-GB" dirty="0" smtClean="0"/>
              <a:t>: het </a:t>
            </a:r>
            <a:r>
              <a:rPr lang="en-GB" dirty="0" err="1" smtClean="0"/>
              <a:t>groepje</a:t>
            </a:r>
            <a:r>
              <a:rPr lang="en-GB" dirty="0" smtClean="0"/>
              <a:t> met de </a:t>
            </a:r>
            <a:r>
              <a:rPr lang="en-GB" dirty="0" err="1" smtClean="0"/>
              <a:t>hoogste</a:t>
            </a:r>
            <a:r>
              <a:rPr lang="en-GB" dirty="0" smtClean="0"/>
              <a:t> </a:t>
            </a:r>
            <a:r>
              <a:rPr lang="en-GB" b="1" dirty="0" err="1" smtClean="0">
                <a:solidFill>
                  <a:srgbClr val="7030A0"/>
                </a:solidFill>
              </a:rPr>
              <a:t>winst</a:t>
            </a:r>
            <a:r>
              <a:rPr lang="en-GB" dirty="0" smtClean="0">
                <a:solidFill>
                  <a:srgbClr val="7030A0"/>
                </a:solidFill>
              </a:rPr>
              <a:t> </a:t>
            </a:r>
            <a:r>
              <a:rPr lang="en-GB" dirty="0" err="1" smtClean="0"/>
              <a:t>krijgt</a:t>
            </a:r>
            <a:r>
              <a:rPr lang="en-GB" dirty="0" smtClean="0"/>
              <a:t> </a:t>
            </a:r>
            <a:r>
              <a:rPr lang="en-GB" dirty="0" err="1" smtClean="0"/>
              <a:t>een</a:t>
            </a:r>
            <a:r>
              <a:rPr lang="en-GB" dirty="0" smtClean="0"/>
              <a:t> </a:t>
            </a:r>
            <a:r>
              <a:rPr lang="en-GB" dirty="0" err="1" smtClean="0"/>
              <a:t>klein</a:t>
            </a:r>
            <a:r>
              <a:rPr lang="en-GB" dirty="0" smtClean="0"/>
              <a:t> </a:t>
            </a:r>
            <a:r>
              <a:rPr lang="en-GB" dirty="0" err="1" smtClean="0"/>
              <a:t>prijsje</a:t>
            </a:r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57097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Break-</a:t>
            </a:r>
            <a:r>
              <a:rPr lang="en-GB" dirty="0" err="1" smtClean="0"/>
              <a:t>evenpunt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TK=TK?</a:t>
            </a:r>
            <a:endParaRPr lang="en-GB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1395" y="1190436"/>
            <a:ext cx="7670605" cy="4876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5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Vandaag</a:t>
            </a:r>
            <a:r>
              <a:rPr lang="en-GB" dirty="0" smtClean="0"/>
              <a:t>: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err="1" smtClean="0"/>
              <a:t>Kort</a:t>
            </a:r>
            <a:r>
              <a:rPr lang="en-GB" dirty="0" smtClean="0"/>
              <a:t> </a:t>
            </a:r>
            <a:r>
              <a:rPr lang="en-GB" dirty="0" err="1" smtClean="0"/>
              <a:t>huiswerk</a:t>
            </a:r>
            <a:r>
              <a:rPr lang="en-GB" dirty="0" smtClean="0"/>
              <a:t> </a:t>
            </a:r>
            <a:r>
              <a:rPr lang="en-GB" dirty="0" err="1" smtClean="0"/>
              <a:t>nabespreken</a:t>
            </a:r>
            <a:r>
              <a:rPr lang="en-GB" dirty="0" smtClean="0"/>
              <a:t>.</a:t>
            </a:r>
            <a:endParaRPr lang="en-GB" dirty="0" smtClean="0"/>
          </a:p>
          <a:p>
            <a:endParaRPr lang="en-GB" dirty="0"/>
          </a:p>
          <a:p>
            <a:r>
              <a:rPr lang="en-GB" dirty="0" err="1" smtClean="0"/>
              <a:t>Spel</a:t>
            </a:r>
            <a:r>
              <a:rPr lang="en-GB" dirty="0" smtClean="0"/>
              <a:t> met de </a:t>
            </a:r>
            <a:r>
              <a:rPr lang="en-GB" dirty="0" err="1" smtClean="0"/>
              <a:t>volgende</a:t>
            </a:r>
            <a:r>
              <a:rPr lang="en-GB" dirty="0" smtClean="0"/>
              <a:t> </a:t>
            </a:r>
            <a:r>
              <a:rPr lang="en-GB" dirty="0" err="1" smtClean="0"/>
              <a:t>begrippen</a:t>
            </a:r>
            <a:r>
              <a:rPr lang="en-GB" dirty="0" smtClean="0"/>
              <a:t> </a:t>
            </a:r>
            <a:r>
              <a:rPr lang="en-GB" dirty="0" err="1" smtClean="0"/>
              <a:t>en</a:t>
            </a:r>
            <a:r>
              <a:rPr lang="en-GB" dirty="0" smtClean="0"/>
              <a:t> </a:t>
            </a:r>
            <a:r>
              <a:rPr lang="en-GB" dirty="0" err="1" smtClean="0"/>
              <a:t>formules</a:t>
            </a:r>
            <a:endParaRPr lang="en-GB" dirty="0" smtClean="0"/>
          </a:p>
          <a:p>
            <a:r>
              <a:rPr lang="en-GB" dirty="0" err="1" smtClean="0"/>
              <a:t>Omzet</a:t>
            </a:r>
            <a:r>
              <a:rPr lang="en-GB" dirty="0" smtClean="0"/>
              <a:t> </a:t>
            </a:r>
          </a:p>
          <a:p>
            <a:r>
              <a:rPr lang="en-GB" dirty="0" err="1" smtClean="0"/>
              <a:t>Brutowinst</a:t>
            </a:r>
            <a:endParaRPr lang="en-GB" dirty="0" smtClean="0"/>
          </a:p>
          <a:p>
            <a:r>
              <a:rPr lang="en-GB" dirty="0" err="1" smtClean="0"/>
              <a:t>Nettowinst</a:t>
            </a:r>
            <a:endParaRPr lang="en-GB" dirty="0" smtClean="0"/>
          </a:p>
          <a:p>
            <a:r>
              <a:rPr lang="en-GB" dirty="0" smtClean="0"/>
              <a:t>BEP</a:t>
            </a:r>
          </a:p>
          <a:p>
            <a:r>
              <a:rPr lang="en-GB" dirty="0" err="1" smtClean="0"/>
              <a:t>Vraaglijn</a:t>
            </a:r>
            <a:endParaRPr lang="en-GB" dirty="0" smtClean="0"/>
          </a:p>
          <a:p>
            <a:r>
              <a:rPr lang="en-GB" dirty="0" smtClean="0"/>
              <a:t>In </a:t>
            </a:r>
            <a:r>
              <a:rPr lang="en-GB" dirty="0" err="1" smtClean="0"/>
              <a:t>tweetallen</a:t>
            </a:r>
            <a:r>
              <a:rPr lang="en-GB" dirty="0" smtClean="0"/>
              <a:t> of </a:t>
            </a:r>
            <a:r>
              <a:rPr lang="en-GB" dirty="0" err="1" smtClean="0"/>
              <a:t>alleen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798578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0" name="Tijdelijke aanduiding voor inhoud 9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55693"/>
          <a:stretch/>
        </p:blipFill>
        <p:spPr>
          <a:xfrm>
            <a:off x="0" y="3456364"/>
            <a:ext cx="12192000" cy="742658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3"/>
          <a:srcRect b="76395"/>
          <a:stretch/>
        </p:blipFill>
        <p:spPr>
          <a:xfrm>
            <a:off x="0" y="-1"/>
            <a:ext cx="12192000" cy="854243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"/>
            <a:ext cx="12192000" cy="3618951"/>
          </a:xfrm>
          <a:prstGeom prst="rect">
            <a:avLst/>
          </a:prstGeom>
        </p:spPr>
      </p:pic>
      <p:pic>
        <p:nvPicPr>
          <p:cNvPr id="11" name="Tijdelijke aanduiding voor inhoud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456363"/>
            <a:ext cx="12192000" cy="1676179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4"/>
          <a:srcRect b="55965"/>
          <a:stretch/>
        </p:blipFill>
        <p:spPr>
          <a:xfrm>
            <a:off x="0" y="4792078"/>
            <a:ext cx="7603958" cy="959018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 rotWithShape="1">
          <a:blip r:embed="rId4"/>
          <a:srcRect b="26684"/>
          <a:stretch/>
        </p:blipFill>
        <p:spPr>
          <a:xfrm>
            <a:off x="0" y="4792077"/>
            <a:ext cx="7603958" cy="1596691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4792077"/>
            <a:ext cx="7603958" cy="2177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8554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62675"/>
          <a:stretch/>
        </p:blipFill>
        <p:spPr>
          <a:xfrm>
            <a:off x="0" y="52387"/>
            <a:ext cx="12192000" cy="80185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387"/>
            <a:ext cx="12192000" cy="2148289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3"/>
          <a:srcRect b="72894"/>
          <a:stretch/>
        </p:blipFill>
        <p:spPr>
          <a:xfrm>
            <a:off x="0" y="2160590"/>
            <a:ext cx="12192000" cy="1015748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3"/>
          <a:srcRect b="53630"/>
          <a:stretch/>
        </p:blipFill>
        <p:spPr>
          <a:xfrm>
            <a:off x="0" y="2160589"/>
            <a:ext cx="12192000" cy="1737643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3"/>
          <a:srcRect b="37255"/>
          <a:stretch/>
        </p:blipFill>
        <p:spPr>
          <a:xfrm>
            <a:off x="0" y="2160589"/>
            <a:ext cx="12192000" cy="2351253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3"/>
          <a:srcRect b="23128"/>
          <a:stretch/>
        </p:blipFill>
        <p:spPr>
          <a:xfrm>
            <a:off x="0" y="2160589"/>
            <a:ext cx="12192000" cy="2880643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3"/>
          <a:srcRect b="15422"/>
          <a:stretch/>
        </p:blipFill>
        <p:spPr>
          <a:xfrm>
            <a:off x="0" y="2160590"/>
            <a:ext cx="12192000" cy="3169400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160589"/>
            <a:ext cx="12192000" cy="3747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4024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1243"/>
          <a:stretch/>
        </p:blipFill>
        <p:spPr>
          <a:xfrm>
            <a:off x="0" y="0"/>
            <a:ext cx="12192000" cy="116706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2927"/>
          <a:stretch/>
        </p:blipFill>
        <p:spPr>
          <a:xfrm>
            <a:off x="0" y="0"/>
            <a:ext cx="12192000" cy="1684421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59004"/>
          <a:stretch/>
        </p:blipFill>
        <p:spPr>
          <a:xfrm>
            <a:off x="0" y="0"/>
            <a:ext cx="12192000" cy="2550695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30965"/>
          <a:stretch/>
        </p:blipFill>
        <p:spPr>
          <a:xfrm>
            <a:off x="0" y="0"/>
            <a:ext cx="12192000" cy="4295274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19942"/>
          <a:stretch/>
        </p:blipFill>
        <p:spPr>
          <a:xfrm>
            <a:off x="0" y="0"/>
            <a:ext cx="12192000" cy="4981074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7953"/>
          <a:stretch/>
        </p:blipFill>
        <p:spPr>
          <a:xfrm>
            <a:off x="0" y="0"/>
            <a:ext cx="12192000" cy="5727032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221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2104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49176"/>
          <a:stretch/>
        </p:blipFill>
        <p:spPr>
          <a:xfrm>
            <a:off x="0" y="-10318"/>
            <a:ext cx="8722895" cy="3523540"/>
          </a:xfrm>
          <a:prstGeom prst="rect">
            <a:avLst/>
          </a:prstGeom>
        </p:spPr>
      </p:pic>
      <p:pic>
        <p:nvPicPr>
          <p:cNvPr id="5" name="Tijdelijke aanduiding voor inhoud 3"/>
          <p:cNvPicPr>
            <a:picLocks noChangeAspect="1"/>
          </p:cNvPicPr>
          <p:nvPr/>
        </p:nvPicPr>
        <p:blipFill rotWithShape="1">
          <a:blip r:embed="rId2"/>
          <a:srcRect b="33210"/>
          <a:stretch/>
        </p:blipFill>
        <p:spPr>
          <a:xfrm>
            <a:off x="0" y="-10319"/>
            <a:ext cx="8722895" cy="4630445"/>
          </a:xfrm>
          <a:prstGeom prst="rect">
            <a:avLst/>
          </a:prstGeom>
        </p:spPr>
      </p:pic>
      <p:pic>
        <p:nvPicPr>
          <p:cNvPr id="6" name="Tijdelijke aanduiding voor inhoud 3"/>
          <p:cNvPicPr>
            <a:picLocks noChangeAspect="1"/>
          </p:cNvPicPr>
          <p:nvPr/>
        </p:nvPicPr>
        <p:blipFill rotWithShape="1">
          <a:blip r:embed="rId2"/>
          <a:srcRect b="11690"/>
          <a:stretch/>
        </p:blipFill>
        <p:spPr>
          <a:xfrm>
            <a:off x="0" y="-10319"/>
            <a:ext cx="8722895" cy="6122361"/>
          </a:xfrm>
          <a:prstGeom prst="rect">
            <a:avLst/>
          </a:prstGeom>
        </p:spPr>
      </p:pic>
      <p:pic>
        <p:nvPicPr>
          <p:cNvPr id="7" name="Tijdelijke aanduiding voor inhoud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319"/>
            <a:ext cx="8722895" cy="6932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6438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4308"/>
          <a:stretch/>
        </p:blipFill>
        <p:spPr>
          <a:xfrm>
            <a:off x="0" y="0"/>
            <a:ext cx="8686800" cy="110690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73562"/>
          <a:stretch/>
        </p:blipFill>
        <p:spPr>
          <a:xfrm>
            <a:off x="0" y="0"/>
            <a:ext cx="8686800" cy="1864895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65545"/>
          <a:stretch/>
        </p:blipFill>
        <p:spPr>
          <a:xfrm>
            <a:off x="0" y="0"/>
            <a:ext cx="8686800" cy="2430379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53946"/>
          <a:stretch/>
        </p:blipFill>
        <p:spPr>
          <a:xfrm>
            <a:off x="0" y="0"/>
            <a:ext cx="8686800" cy="3248526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26314"/>
          <a:stretch/>
        </p:blipFill>
        <p:spPr>
          <a:xfrm>
            <a:off x="0" y="0"/>
            <a:ext cx="8686800" cy="5197642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14715"/>
          <a:stretch/>
        </p:blipFill>
        <p:spPr>
          <a:xfrm>
            <a:off x="0" y="0"/>
            <a:ext cx="8686800" cy="6015789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686800" cy="7053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1441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0128"/>
          <a:stretch/>
        </p:blipFill>
        <p:spPr>
          <a:xfrm>
            <a:off x="0" y="0"/>
            <a:ext cx="10912642" cy="2045368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60815"/>
          <a:stretch/>
        </p:blipFill>
        <p:spPr>
          <a:xfrm>
            <a:off x="0" y="0"/>
            <a:ext cx="10912642" cy="2683042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54841"/>
          <a:stretch/>
        </p:blipFill>
        <p:spPr>
          <a:xfrm>
            <a:off x="0" y="0"/>
            <a:ext cx="10912642" cy="3092116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37093"/>
          <a:stretch/>
        </p:blipFill>
        <p:spPr>
          <a:xfrm>
            <a:off x="0" y="0"/>
            <a:ext cx="10912642" cy="4307305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6870"/>
          <a:stretch/>
        </p:blipFill>
        <p:spPr>
          <a:xfrm>
            <a:off x="0" y="0"/>
            <a:ext cx="10912642" cy="6376737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912642" cy="6847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8273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42291"/>
          <a:stretch/>
        </p:blipFill>
        <p:spPr>
          <a:xfrm>
            <a:off x="0" y="0"/>
            <a:ext cx="12192000" cy="1949116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3377514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3"/>
          <a:srcRect b="70421"/>
          <a:stretch/>
        </p:blipFill>
        <p:spPr>
          <a:xfrm>
            <a:off x="0" y="3075572"/>
            <a:ext cx="10659979" cy="1123449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3"/>
          <a:srcRect b="52998"/>
          <a:stretch/>
        </p:blipFill>
        <p:spPr>
          <a:xfrm>
            <a:off x="0" y="3075572"/>
            <a:ext cx="10659979" cy="1785186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3"/>
          <a:srcRect b="41277"/>
          <a:stretch/>
        </p:blipFill>
        <p:spPr>
          <a:xfrm>
            <a:off x="0" y="3075572"/>
            <a:ext cx="10659979" cy="2230354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3"/>
          <a:srcRect b="27656"/>
          <a:stretch/>
        </p:blipFill>
        <p:spPr>
          <a:xfrm>
            <a:off x="0" y="3075572"/>
            <a:ext cx="10659979" cy="2747712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3"/>
          <a:srcRect b="15301"/>
          <a:stretch/>
        </p:blipFill>
        <p:spPr>
          <a:xfrm>
            <a:off x="0" y="3075572"/>
            <a:ext cx="10659979" cy="3216944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075572"/>
            <a:ext cx="10659979" cy="3798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3473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1889</TotalTime>
  <Words>93</Words>
  <Application>Microsoft Office PowerPoint</Application>
  <PresentationFormat>Breedbeeld</PresentationFormat>
  <Paragraphs>20</Paragraphs>
  <Slides>17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Office-thema</vt:lpstr>
      <vt:lpstr>Restaurantspel + nakijken huiswerk.</vt:lpstr>
      <vt:lpstr>Vandaag: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Let-op</vt:lpstr>
      <vt:lpstr>Break-evenpunt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restaurantspel</dc:title>
  <dc:creator>Robbie Jütten</dc:creator>
  <cp:lastModifiedBy>Bas Jacobs</cp:lastModifiedBy>
  <cp:revision>9</cp:revision>
  <dcterms:created xsi:type="dcterms:W3CDTF">2017-11-26T23:56:30Z</dcterms:created>
  <dcterms:modified xsi:type="dcterms:W3CDTF">2017-11-28T14:12:55Z</dcterms:modified>
</cp:coreProperties>
</file>